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3" r:id="rId7"/>
    <p:sldId id="258" r:id="rId8"/>
    <p:sldId id="265" r:id="rId9"/>
    <p:sldId id="264" r:id="rId10"/>
    <p:sldId id="297" r:id="rId11"/>
    <p:sldId id="307" r:id="rId12"/>
    <p:sldId id="308" r:id="rId13"/>
    <p:sldId id="277" r:id="rId14"/>
    <p:sldId id="299" r:id="rId15"/>
    <p:sldId id="309" r:id="rId16"/>
    <p:sldId id="310" r:id="rId17"/>
    <p:sldId id="298" r:id="rId18"/>
    <p:sldId id="300" r:id="rId19"/>
    <p:sldId id="311" r:id="rId20"/>
    <p:sldId id="312" r:id="rId21"/>
    <p:sldId id="303" r:id="rId22"/>
    <p:sldId id="301" r:id="rId23"/>
    <p:sldId id="313" r:id="rId24"/>
    <p:sldId id="314" r:id="rId25"/>
    <p:sldId id="304" r:id="rId26"/>
    <p:sldId id="302" r:id="rId27"/>
    <p:sldId id="315" r:id="rId28"/>
    <p:sldId id="316" r:id="rId29"/>
    <p:sldId id="305" r:id="rId30"/>
    <p:sldId id="306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8B134"/>
    <a:srgbClr val="DE0059"/>
    <a:srgbClr val="FCFDF8"/>
    <a:srgbClr val="E74081"/>
    <a:srgbClr val="C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42" autoAdjust="0"/>
  </p:normalViewPr>
  <p:slideViewPr>
    <p:cSldViewPr snapToGrid="0">
      <p:cViewPr>
        <p:scale>
          <a:sx n="200" d="100"/>
          <a:sy n="200" d="100"/>
        </p:scale>
        <p:origin x="-173" y="-2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E7307-88BA-45E3-8173-C9CBE787A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88E7E2-E65E-46B5-95A4-C025EAC01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E9848A-683A-4E97-B032-EC58C618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7D1C-8281-49BE-B7AE-6350258F5532}" type="datetimeFigureOut">
              <a:rPr lang="fr-FR" smtClean="0"/>
              <a:t>17/05/2019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34C2ED-4A7C-4A78-A931-34BB13B5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87265B-36A3-47BA-BCD8-3DDFBCCC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57E6C-3C87-44A4-862A-68D4000EB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75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E5DE410-2BC1-41FA-B170-CFC1CDD96A6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89022" y="6119821"/>
            <a:ext cx="6613956" cy="573798"/>
            <a:chOff x="1747928" y="5849978"/>
            <a:chExt cx="9021673" cy="7826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002467-EE87-4F12-AFC0-91F49A78C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7928" y="5880373"/>
              <a:ext cx="842872" cy="721890"/>
            </a:xfrm>
            <a:prstGeom prst="rect">
              <a:avLst/>
            </a:prstGeom>
          </p:spPr>
        </p:pic>
        <p:pic>
          <p:nvPicPr>
            <p:cNvPr id="9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47454E7B-C345-43C7-9AAB-5682B56AE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879" y="5939541"/>
              <a:ext cx="526573" cy="603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RÃ©sultat de recherche d'images pour &quot;villes vivantes&quot;">
              <a:extLst>
                <a:ext uri="{FF2B5EF4-FFF2-40B4-BE49-F238E27FC236}">
                  <a16:creationId xmlns:a16="http://schemas.microsoft.com/office/drawing/2014/main" id="{8CD2683C-FDA0-43FF-80F5-AE7B1DE17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412" y="5997934"/>
              <a:ext cx="710485" cy="48676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adnxifm.com/wp-content/uploads/2018/05/Logo-Intencite-RVB.jpg">
              <a:extLst>
                <a:ext uri="{FF2B5EF4-FFF2-40B4-BE49-F238E27FC236}">
                  <a16:creationId xmlns:a16="http://schemas.microsoft.com/office/drawing/2014/main" id="{BB8E47A0-E818-4A35-A618-663D80452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976" y="6031576"/>
              <a:ext cx="814532" cy="4194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40661AD-649D-4BF7-90A5-6FCBEC631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6587" y="6141689"/>
              <a:ext cx="1113014" cy="199258"/>
            </a:xfrm>
            <a:prstGeom prst="rect">
              <a:avLst/>
            </a:prstGeom>
          </p:spPr>
        </p:pic>
        <p:pic>
          <p:nvPicPr>
            <p:cNvPr id="13" name="Picture 9" descr="http://www.dessein-de-ville.com/assets/Sig-LOGO_DDV.png">
              <a:extLst>
                <a:ext uri="{FF2B5EF4-FFF2-40B4-BE49-F238E27FC236}">
                  <a16:creationId xmlns:a16="http://schemas.microsoft.com/office/drawing/2014/main" id="{2C1FBB75-B410-42F9-9CA5-CF01DAE17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31" y="5849978"/>
              <a:ext cx="393802" cy="782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D00FA72-8ED2-4C49-97EB-BBC74A20C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15" b="35040"/>
          <a:stretch/>
        </p:blipFill>
        <p:spPr>
          <a:xfrm>
            <a:off x="0" y="-11629"/>
            <a:ext cx="12192000" cy="3048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E143EFF-968F-48FE-A17A-54FC9E3F887D}"/>
              </a:ext>
            </a:extLst>
          </p:cNvPr>
          <p:cNvSpPr txBox="1"/>
          <p:nvPr userDrawn="1"/>
        </p:nvSpPr>
        <p:spPr>
          <a:xfrm>
            <a:off x="908201" y="-43895"/>
            <a:ext cx="103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PRINTEMPS DE LA CONCERTATION – RÉUNION D’INFORMATION – REVEL, LE 18 MARS 2019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3B1C3-3F72-4FDB-9825-5C890E55523E}"/>
              </a:ext>
            </a:extLst>
          </p:cNvPr>
          <p:cNvSpPr/>
          <p:nvPr userDrawn="1"/>
        </p:nvSpPr>
        <p:spPr>
          <a:xfrm rot="10800000">
            <a:off x="6840638" y="556871"/>
            <a:ext cx="5351362" cy="369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255840-6747-4B04-AAE2-538487D59D80}"/>
              </a:ext>
            </a:extLst>
          </p:cNvPr>
          <p:cNvSpPr txBox="1"/>
          <p:nvPr userDrawn="1"/>
        </p:nvSpPr>
        <p:spPr>
          <a:xfrm>
            <a:off x="6925353" y="556871"/>
            <a:ext cx="518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 QUESTIONS ET IDÉES AU 06 74 94 02 86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5BCDB2F-54F9-4CE4-A517-D412FB8260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98" y="436774"/>
            <a:ext cx="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03DC64-7122-4E34-B8DB-F474D327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C6072C-E638-407E-BE42-0EBDA7D6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7EA93E-0473-4DEF-9973-7BA06DB91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77D1C-8281-49BE-B7AE-6350258F5532}" type="datetimeFigureOut">
              <a:rPr lang="fr-FR" smtClean="0"/>
              <a:t>17/05/2019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932DB7-0EF6-405A-9560-C29DDAA4A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CC9D8B-B8CC-4779-B0EB-22D8E4114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57E6C-3C87-44A4-862A-68D4000EB7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2" Type="http://schemas.openxmlformats.org/officeDocument/2006/relationships/image" Target="../media/image36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0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A5B296B-7116-4E65-AD57-545B57E03478}"/>
              </a:ext>
            </a:extLst>
          </p:cNvPr>
          <p:cNvGrpSpPr/>
          <p:nvPr/>
        </p:nvGrpSpPr>
        <p:grpSpPr>
          <a:xfrm>
            <a:off x="731703" y="2075947"/>
            <a:ext cx="5719964" cy="2312894"/>
            <a:chOff x="2677223" y="2109857"/>
            <a:chExt cx="5719964" cy="2312894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963A826-8809-46C3-9AFF-F27F0ED8317E}"/>
                </a:ext>
              </a:extLst>
            </p:cNvPr>
            <p:cNvSpPr txBox="1"/>
            <p:nvPr/>
          </p:nvSpPr>
          <p:spPr>
            <a:xfrm>
              <a:off x="2782792" y="2109857"/>
              <a:ext cx="5508816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4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PRINTEMPS DE LA </a:t>
              </a:r>
            </a:p>
            <a:p>
              <a:pPr algn="ctr"/>
              <a:r>
                <a:rPr lang="fr-FR" sz="5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CONCERTATION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46C1E36-D3E6-4F4E-8AF1-2034A610C845}"/>
                </a:ext>
              </a:extLst>
            </p:cNvPr>
            <p:cNvSpPr txBox="1"/>
            <p:nvPr/>
          </p:nvSpPr>
          <p:spPr>
            <a:xfrm>
              <a:off x="2677223" y="3868753"/>
              <a:ext cx="57199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RÉUNION DE CONCERTATION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8F1387C-6C65-41AA-AF1C-16E96751E880}"/>
              </a:ext>
            </a:extLst>
          </p:cNvPr>
          <p:cNvSpPr txBox="1"/>
          <p:nvPr/>
        </p:nvSpPr>
        <p:spPr>
          <a:xfrm>
            <a:off x="1950044" y="4639371"/>
            <a:ext cx="32832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Revel, le 17 mai 2019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BFE8E9E-2C70-454F-B240-D6BE434571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749" y="3368431"/>
            <a:ext cx="3340663" cy="34895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4103C08-04EA-47C7-A1BB-C4271F8BFBFD}"/>
              </a:ext>
            </a:extLst>
          </p:cNvPr>
          <p:cNvSpPr/>
          <p:nvPr/>
        </p:nvSpPr>
        <p:spPr>
          <a:xfrm rot="10800000">
            <a:off x="6840638" y="556871"/>
            <a:ext cx="5351362" cy="369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056F4F-093A-4C98-B271-71F63F16BFF5}"/>
              </a:ext>
            </a:extLst>
          </p:cNvPr>
          <p:cNvSpPr txBox="1"/>
          <p:nvPr/>
        </p:nvSpPr>
        <p:spPr>
          <a:xfrm>
            <a:off x="6925353" y="556871"/>
            <a:ext cx="518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 QUESTIONS ET IDÉES AU 06 74 94 02 86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6D9B125-C87E-4832-992D-1C2C352C93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98" y="436774"/>
            <a:ext cx="609524" cy="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5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63A826-8809-46C3-9AFF-F27F0ED8317E}"/>
              </a:ext>
            </a:extLst>
          </p:cNvPr>
          <p:cNvSpPr txBox="1"/>
          <p:nvPr/>
        </p:nvSpPr>
        <p:spPr>
          <a:xfrm>
            <a:off x="1775811" y="2720547"/>
            <a:ext cx="3894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 N°1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3080C3-1785-46B7-A598-490BD728AFEA}"/>
              </a:ext>
            </a:extLst>
          </p:cNvPr>
          <p:cNvSpPr/>
          <p:nvPr/>
        </p:nvSpPr>
        <p:spPr>
          <a:xfrm>
            <a:off x="5721961" y="2805140"/>
            <a:ext cx="64946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VILLE POUR TOUS,</a:t>
            </a:r>
          </a:p>
          <a:p>
            <a:pPr algn="r"/>
            <a:r>
              <a:rPr lang="fr-F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ACCUEILLANTE ET CONVIVIALE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11393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D2392D-CF2C-4175-B8EB-D4149D92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47" y="1198800"/>
            <a:ext cx="8544653" cy="565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158A36-FE6D-4EB3-8846-1AD82023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22" y="1944076"/>
            <a:ext cx="3425125" cy="29698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06DE052-9A71-4E38-B9B3-9D1D3FEDF3EC}"/>
              </a:ext>
            </a:extLst>
          </p:cNvPr>
          <p:cNvSpPr txBox="1"/>
          <p:nvPr/>
        </p:nvSpPr>
        <p:spPr>
          <a:xfrm>
            <a:off x="222222" y="623034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Une ville pour tous, accueillante et conviviale </a:t>
            </a:r>
          </a:p>
        </p:txBody>
      </p:sp>
    </p:spTree>
    <p:extLst>
      <p:ext uri="{BB962C8B-B14F-4D97-AF65-F5344CB8AC3E}">
        <p14:creationId xmlns:p14="http://schemas.microsoft.com/office/powerpoint/2010/main" val="147044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5F45A8-8B5F-4607-B48D-BCD40C8F7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35" y="1063800"/>
            <a:ext cx="8162530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2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3640DE-329F-4601-85F3-32EA3D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860452"/>
            <a:ext cx="8514079" cy="67694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1A29FE-90D3-4E3B-8D9B-1D125CEA7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18" y="2943882"/>
            <a:ext cx="1615681" cy="2613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CD77-75AB-4099-8B77-E9BA798EAD5F}"/>
              </a:ext>
            </a:extLst>
          </p:cNvPr>
          <p:cNvSpPr txBox="1"/>
          <p:nvPr/>
        </p:nvSpPr>
        <p:spPr>
          <a:xfrm>
            <a:off x="-12631" y="2382559"/>
            <a:ext cx="5269391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VOS IDÉES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N°1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Une ville pour tous,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Accueillante et conviviale »</a:t>
            </a:r>
            <a:endParaRPr lang="fr-FR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8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63A826-8809-46C3-9AFF-F27F0ED8317E}"/>
              </a:ext>
            </a:extLst>
          </p:cNvPr>
          <p:cNvSpPr txBox="1"/>
          <p:nvPr/>
        </p:nvSpPr>
        <p:spPr>
          <a:xfrm>
            <a:off x="1775811" y="2720547"/>
            <a:ext cx="3894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 N°2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3080C3-1785-46B7-A598-490BD728AFEA}"/>
              </a:ext>
            </a:extLst>
          </p:cNvPr>
          <p:cNvSpPr/>
          <p:nvPr/>
        </p:nvSpPr>
        <p:spPr>
          <a:xfrm>
            <a:off x="6644265" y="2805140"/>
            <a:ext cx="557235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VILLE </a:t>
            </a:r>
          </a:p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CARACTÈRE UNIQUE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14304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F3091A-757E-4204-81BA-5176D1123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47" y="1198800"/>
            <a:ext cx="8544653" cy="565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CDC0F7-D739-47D1-B33A-B5E5A2F4E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64" y="2321168"/>
            <a:ext cx="3317567" cy="29307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A7D42E-66C9-4BD4-91A4-5490C37D9B55}"/>
              </a:ext>
            </a:extLst>
          </p:cNvPr>
          <p:cNvSpPr txBox="1"/>
          <p:nvPr/>
        </p:nvSpPr>
        <p:spPr>
          <a:xfrm>
            <a:off x="222222" y="623034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Une ville au caractère unique</a:t>
            </a:r>
          </a:p>
        </p:txBody>
      </p:sp>
    </p:spTree>
    <p:extLst>
      <p:ext uri="{BB962C8B-B14F-4D97-AF65-F5344CB8AC3E}">
        <p14:creationId xmlns:p14="http://schemas.microsoft.com/office/powerpoint/2010/main" val="131868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57DC3E-9FD0-4F49-94F3-1168F347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07" y="1063800"/>
            <a:ext cx="7933985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55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3640DE-329F-4601-85F3-32EA3D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860452"/>
            <a:ext cx="8514079" cy="67694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1A29FE-90D3-4E3B-8D9B-1D125CEA7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18" y="2943882"/>
            <a:ext cx="1615681" cy="2613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CD77-75AB-4099-8B77-E9BA798EAD5F}"/>
              </a:ext>
            </a:extLst>
          </p:cNvPr>
          <p:cNvSpPr txBox="1"/>
          <p:nvPr/>
        </p:nvSpPr>
        <p:spPr>
          <a:xfrm>
            <a:off x="481894" y="2382559"/>
            <a:ext cx="428033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VOS IDÉES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N°2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Une ville 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caractère unique »</a:t>
            </a:r>
            <a:endParaRPr lang="fr-FR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1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63A826-8809-46C3-9AFF-F27F0ED8317E}"/>
              </a:ext>
            </a:extLst>
          </p:cNvPr>
          <p:cNvSpPr txBox="1"/>
          <p:nvPr/>
        </p:nvSpPr>
        <p:spPr>
          <a:xfrm>
            <a:off x="1775812" y="2720547"/>
            <a:ext cx="3894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 N°3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3080C3-1785-46B7-A598-490BD728AFEA}"/>
              </a:ext>
            </a:extLst>
          </p:cNvPr>
          <p:cNvSpPr/>
          <p:nvPr/>
        </p:nvSpPr>
        <p:spPr>
          <a:xfrm>
            <a:off x="6142525" y="2805140"/>
            <a:ext cx="607409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SYSTÈME DE MOBILITÉ</a:t>
            </a:r>
          </a:p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PLUS ÉQUILIBRÉ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160770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8075943-C2CF-4CF8-ABA3-8C6D57642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47" y="1198800"/>
            <a:ext cx="8544653" cy="565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017FD2-CE7F-4B7C-8A89-B815C2C5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8" y="1956643"/>
            <a:ext cx="3295405" cy="37674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A5BD26-5FCD-4BD9-89EB-07FE1CF9C8C2}"/>
              </a:ext>
            </a:extLst>
          </p:cNvPr>
          <p:cNvSpPr txBox="1"/>
          <p:nvPr/>
        </p:nvSpPr>
        <p:spPr>
          <a:xfrm>
            <a:off x="222222" y="62303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 système de mobilités plus équilibré</a:t>
            </a:r>
          </a:p>
        </p:txBody>
      </p:sp>
    </p:spTree>
    <p:extLst>
      <p:ext uri="{BB962C8B-B14F-4D97-AF65-F5344CB8AC3E}">
        <p14:creationId xmlns:p14="http://schemas.microsoft.com/office/powerpoint/2010/main" val="195720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B8C812D2-09AA-4E78-9440-ED9D3CCA28AA}"/>
              </a:ext>
            </a:extLst>
          </p:cNvPr>
          <p:cNvGrpSpPr/>
          <p:nvPr/>
        </p:nvGrpSpPr>
        <p:grpSpPr>
          <a:xfrm>
            <a:off x="3570822" y="1503739"/>
            <a:ext cx="5050357" cy="3105244"/>
            <a:chOff x="3519387" y="1503739"/>
            <a:chExt cx="5050357" cy="310524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A53A319-B060-4E52-B937-CD65251F0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4494" y="1503739"/>
              <a:ext cx="2320142" cy="198711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94FEC2C-1099-48AC-9939-07EED14B4263}"/>
                </a:ext>
              </a:extLst>
            </p:cNvPr>
            <p:cNvSpPr txBox="1"/>
            <p:nvPr/>
          </p:nvSpPr>
          <p:spPr>
            <a:xfrm>
              <a:off x="3519387" y="3777986"/>
              <a:ext cx="50503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Monsieur Etienne THIBAULT</a:t>
              </a:r>
            </a:p>
            <a:p>
              <a:pPr algn="ctr"/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Maire de Revel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DC25BF7-EDD7-475A-B7BA-0B0AA50FD9BE}"/>
              </a:ext>
            </a:extLst>
          </p:cNvPr>
          <p:cNvSpPr/>
          <p:nvPr/>
        </p:nvSpPr>
        <p:spPr>
          <a:xfrm>
            <a:off x="6096000" y="390769"/>
            <a:ext cx="6096000" cy="825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46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DA0890-5B2D-4FE7-9DE3-38566C36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73" y="1063800"/>
            <a:ext cx="8049254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6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3640DE-329F-4601-85F3-32EA3D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860452"/>
            <a:ext cx="8514079" cy="67694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1A29FE-90D3-4E3B-8D9B-1D125CEA7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18" y="2943882"/>
            <a:ext cx="1615681" cy="2613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CD77-75AB-4099-8B77-E9BA798EAD5F}"/>
              </a:ext>
            </a:extLst>
          </p:cNvPr>
          <p:cNvSpPr txBox="1"/>
          <p:nvPr/>
        </p:nvSpPr>
        <p:spPr>
          <a:xfrm>
            <a:off x="153279" y="2382559"/>
            <a:ext cx="493756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VOS IDÉES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N°3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 système de mobilité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plus équilibré »</a:t>
            </a:r>
            <a:endParaRPr lang="fr-FR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2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63A826-8809-46C3-9AFF-F27F0ED8317E}"/>
              </a:ext>
            </a:extLst>
          </p:cNvPr>
          <p:cNvSpPr txBox="1"/>
          <p:nvPr/>
        </p:nvSpPr>
        <p:spPr>
          <a:xfrm>
            <a:off x="1775812" y="2720547"/>
            <a:ext cx="3894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 N°4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3080C3-1785-46B7-A598-490BD728AFEA}"/>
              </a:ext>
            </a:extLst>
          </p:cNvPr>
          <p:cNvSpPr/>
          <p:nvPr/>
        </p:nvSpPr>
        <p:spPr>
          <a:xfrm>
            <a:off x="6650356" y="2805140"/>
            <a:ext cx="556626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RÉSEAU D’ESPACES </a:t>
            </a:r>
          </a:p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PUBLICS À VIVRE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619908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6BD2E2-F375-49E1-A7BF-EFC794AD0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347" y="1198800"/>
            <a:ext cx="8544653" cy="565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A5152C-3E72-4C65-BE4A-178390AE0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0" y="2293384"/>
            <a:ext cx="3367667" cy="34700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D7375E-FE70-4447-AAE3-8F747EA5576C}"/>
              </a:ext>
            </a:extLst>
          </p:cNvPr>
          <p:cNvSpPr txBox="1"/>
          <p:nvPr/>
        </p:nvSpPr>
        <p:spPr>
          <a:xfrm>
            <a:off x="222222" y="62303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 réseau d’espaces publics à vivre</a:t>
            </a:r>
          </a:p>
        </p:txBody>
      </p:sp>
    </p:spTree>
    <p:extLst>
      <p:ext uri="{BB962C8B-B14F-4D97-AF65-F5344CB8AC3E}">
        <p14:creationId xmlns:p14="http://schemas.microsoft.com/office/powerpoint/2010/main" val="101881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B92007-32BE-43A8-A55D-CD2A9E59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78" y="1214804"/>
            <a:ext cx="7729844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70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3640DE-329F-4601-85F3-32EA3D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860452"/>
            <a:ext cx="8514079" cy="67694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1A29FE-90D3-4E3B-8D9B-1D125CEA7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18" y="2943882"/>
            <a:ext cx="1615681" cy="2613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CD77-75AB-4099-8B77-E9BA798EAD5F}"/>
              </a:ext>
            </a:extLst>
          </p:cNvPr>
          <p:cNvSpPr txBox="1"/>
          <p:nvPr/>
        </p:nvSpPr>
        <p:spPr>
          <a:xfrm>
            <a:off x="305569" y="2382559"/>
            <a:ext cx="4633000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VOS IDÉES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N°4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 réseau d’espaces 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publics à vivre »</a:t>
            </a:r>
            <a:endParaRPr lang="fr-FR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63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017D2B-5490-42A6-9323-0DD24674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63BE0E7-5106-4F8F-A7FD-F73D53EEEAF8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63A826-8809-46C3-9AFF-F27F0ED8317E}"/>
              </a:ext>
            </a:extLst>
          </p:cNvPr>
          <p:cNvSpPr txBox="1"/>
          <p:nvPr/>
        </p:nvSpPr>
        <p:spPr>
          <a:xfrm>
            <a:off x="1775812" y="2720547"/>
            <a:ext cx="38940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THEME N°5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DC28A2-1492-4545-9041-6F60DFCB49B0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C81CF7-83B0-4D32-AF85-687313A63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12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F023EF1C-7D35-43C3-B254-C261486AA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F4FE714-4CC1-48B7-9B8D-E34BC482AC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14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E7BA5ED5-5A54-4693-BD24-E4BE4148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99FE03C-BCB2-4FE1-A9BE-545BD20D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FDBA73-4E63-4816-B1D3-3030E96B25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7" name="Picture 9" descr="http://www.dessein-de-ville.com/assets/Sig-LOGO_DDV.png">
            <a:extLst>
              <a:ext uri="{FF2B5EF4-FFF2-40B4-BE49-F238E27FC236}">
                <a16:creationId xmlns:a16="http://schemas.microsoft.com/office/drawing/2014/main" id="{05A14E28-35AD-41AC-AFF9-83E1B6A5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CF21FB-1DD1-449A-8274-1E7BEE5C701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3080C3-1785-46B7-A598-490BD728AFEA}"/>
              </a:ext>
            </a:extLst>
          </p:cNvPr>
          <p:cNvSpPr/>
          <p:nvPr/>
        </p:nvSpPr>
        <p:spPr>
          <a:xfrm>
            <a:off x="7403447" y="2805140"/>
            <a:ext cx="481317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VILLE PAYSAGE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1810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333D4C-46B5-45B2-B2E0-9FDF3BF2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9" y="1198800"/>
            <a:ext cx="8544653" cy="565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1992ED-C44B-4F13-AB4D-561B46D6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0" y="2231865"/>
            <a:ext cx="3353622" cy="32389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69ED62-28B5-460F-A984-24B00743543B}"/>
              </a:ext>
            </a:extLst>
          </p:cNvPr>
          <p:cNvSpPr txBox="1"/>
          <p:nvPr/>
        </p:nvSpPr>
        <p:spPr>
          <a:xfrm>
            <a:off x="222222" y="62303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Une ville paysage</a:t>
            </a:r>
          </a:p>
        </p:txBody>
      </p:sp>
    </p:spTree>
    <p:extLst>
      <p:ext uri="{BB962C8B-B14F-4D97-AF65-F5344CB8AC3E}">
        <p14:creationId xmlns:p14="http://schemas.microsoft.com/office/powerpoint/2010/main" val="2422115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3F0154-F05C-4348-9A25-3CE6E5CE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338" y="1063800"/>
            <a:ext cx="8125323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15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3640DE-329F-4601-85F3-32EA3D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320" y="860452"/>
            <a:ext cx="8514079" cy="67694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1A29FE-90D3-4E3B-8D9B-1D125CEA7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718" y="2943882"/>
            <a:ext cx="1615681" cy="2613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CD77-75AB-4099-8B77-E9BA798EAD5F}"/>
              </a:ext>
            </a:extLst>
          </p:cNvPr>
          <p:cNvSpPr txBox="1"/>
          <p:nvPr/>
        </p:nvSpPr>
        <p:spPr>
          <a:xfrm>
            <a:off x="505143" y="2382559"/>
            <a:ext cx="423385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VOS IDÉES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Thème N°5</a:t>
            </a:r>
          </a:p>
          <a:p>
            <a:pPr algn="ctr"/>
            <a:r>
              <a:rPr lang="fr-FR" sz="3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Une ville paysage »</a:t>
            </a:r>
            <a:endParaRPr lang="fr-FR" sz="4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6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CE4D2B0-872B-46C6-AB33-7D054C32A9F8}"/>
              </a:ext>
            </a:extLst>
          </p:cNvPr>
          <p:cNvSpPr txBox="1"/>
          <p:nvPr/>
        </p:nvSpPr>
        <p:spPr>
          <a:xfrm>
            <a:off x="106341" y="412981"/>
            <a:ext cx="4095993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PÉRIMÈTRE D’ACTION ÉTENDU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7D545E-6C82-465D-89D4-2FE60987E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0852" y="1615440"/>
            <a:ext cx="7696348" cy="387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770" b="71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935C9E-443F-41DE-A93C-B9A04D1897B5}"/>
              </a:ext>
            </a:extLst>
          </p:cNvPr>
          <p:cNvSpPr txBox="1"/>
          <p:nvPr/>
        </p:nvSpPr>
        <p:spPr>
          <a:xfrm>
            <a:off x="350181" y="2197893"/>
            <a:ext cx="420179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u="sng" dirty="0">
                <a:solidFill>
                  <a:srgbClr val="C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Centre-ville de Revel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nouveaux commerces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traitement paysager qualitatif</a:t>
            </a:r>
          </a:p>
          <a:p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u="sng" dirty="0">
                <a:solidFill>
                  <a:srgbClr val="C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de la Pomme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nouvelles opportunités pour les entreprises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lieu géographiquement stratégique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u="sng" dirty="0">
                <a:solidFill>
                  <a:srgbClr val="C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 Saint-Ferréol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pôle touristique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nouvel élan à travers un projet d’aménagement</a:t>
            </a:r>
          </a:p>
        </p:txBody>
      </p:sp>
    </p:spTree>
    <p:extLst>
      <p:ext uri="{BB962C8B-B14F-4D97-AF65-F5344CB8AC3E}">
        <p14:creationId xmlns:p14="http://schemas.microsoft.com/office/powerpoint/2010/main" val="381645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9B907A-1F90-483F-8B63-9A0B658625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E814DA02-ADE3-411F-8F22-7F3297F3A8E3}"/>
              </a:ext>
            </a:extLst>
          </p:cNvPr>
          <p:cNvSpPr/>
          <p:nvPr/>
        </p:nvSpPr>
        <p:spPr>
          <a:xfrm>
            <a:off x="0" y="0"/>
            <a:ext cx="8504428" cy="6858000"/>
          </a:xfrm>
          <a:custGeom>
            <a:avLst/>
            <a:gdLst>
              <a:gd name="connsiteX0" fmla="*/ 0 w 8504428"/>
              <a:gd name="connsiteY0" fmla="*/ 0 h 6858000"/>
              <a:gd name="connsiteX1" fmla="*/ 3687572 w 8504428"/>
              <a:gd name="connsiteY1" fmla="*/ 0 h 6858000"/>
              <a:gd name="connsiteX2" fmla="*/ 6096000 w 8504428"/>
              <a:gd name="connsiteY2" fmla="*/ 0 h 6858000"/>
              <a:gd name="connsiteX3" fmla="*/ 8504428 w 8504428"/>
              <a:gd name="connsiteY3" fmla="*/ 0 h 6858000"/>
              <a:gd name="connsiteX4" fmla="*/ 6096000 w 8504428"/>
              <a:gd name="connsiteY4" fmla="*/ 6858000 h 6858000"/>
              <a:gd name="connsiteX5" fmla="*/ 0 w 850442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4428" h="6858000">
                <a:moveTo>
                  <a:pt x="0" y="0"/>
                </a:moveTo>
                <a:lnTo>
                  <a:pt x="3687572" y="0"/>
                </a:lnTo>
                <a:lnTo>
                  <a:pt x="6096000" y="0"/>
                </a:lnTo>
                <a:lnTo>
                  <a:pt x="8504428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E58FEE1-437C-41E2-854D-3E6AFBEE8B06}"/>
              </a:ext>
            </a:extLst>
          </p:cNvPr>
          <p:cNvGrpSpPr/>
          <p:nvPr/>
        </p:nvGrpSpPr>
        <p:grpSpPr>
          <a:xfrm>
            <a:off x="2733448" y="136537"/>
            <a:ext cx="2843974" cy="1442139"/>
            <a:chOff x="4727514" y="92057"/>
            <a:chExt cx="2843974" cy="144213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C97ABD5-A97A-4942-9DA6-D476DE81C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514" y="92057"/>
              <a:ext cx="1683828" cy="1442139"/>
            </a:xfrm>
            <a:prstGeom prst="rect">
              <a:avLst/>
            </a:prstGeom>
          </p:spPr>
        </p:pic>
        <p:pic>
          <p:nvPicPr>
            <p:cNvPr id="6" name="Picture 12" descr="RÃ©sultat de recherche d'images pour &quot;lauragais revel sorezois&quot;">
              <a:extLst>
                <a:ext uri="{FF2B5EF4-FFF2-40B4-BE49-F238E27FC236}">
                  <a16:creationId xmlns:a16="http://schemas.microsoft.com/office/drawing/2014/main" id="{6B6C9754-E8BC-4771-BE6A-A6CF213C5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342" y="190173"/>
              <a:ext cx="1053146" cy="120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B249D7D0-19D6-4499-B4D8-B9EF884617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10" y="312481"/>
            <a:ext cx="1512775" cy="1050538"/>
          </a:xfrm>
          <a:prstGeom prst="rect">
            <a:avLst/>
          </a:prstGeom>
        </p:spPr>
      </p:pic>
      <p:pic>
        <p:nvPicPr>
          <p:cNvPr id="8" name="Picture 2" descr="RÃ©sultat de recherche d'images pour &quot;villes vivantes&quot;">
            <a:extLst>
              <a:ext uri="{FF2B5EF4-FFF2-40B4-BE49-F238E27FC236}">
                <a16:creationId xmlns:a16="http://schemas.microsoft.com/office/drawing/2014/main" id="{2821C09D-47A9-4E92-B762-2F5E7BF8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4" y="5873452"/>
            <a:ext cx="807995" cy="553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dnxifm.com/wp-content/uploads/2018/05/Logo-Intencite-RVB.jpg">
            <a:extLst>
              <a:ext uri="{FF2B5EF4-FFF2-40B4-BE49-F238E27FC236}">
                <a16:creationId xmlns:a16="http://schemas.microsoft.com/office/drawing/2014/main" id="{A436E4B2-0458-4AF2-BF1E-F958634E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497" y="5911711"/>
            <a:ext cx="926320" cy="4770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dessein-de-ville.com/assets/Sig-LOGO_DDV.png">
            <a:extLst>
              <a:ext uri="{FF2B5EF4-FFF2-40B4-BE49-F238E27FC236}">
                <a16:creationId xmlns:a16="http://schemas.microsoft.com/office/drawing/2014/main" id="{B13DAB50-A5AD-42FE-A154-BCEF55A4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78" y="5691636"/>
            <a:ext cx="447848" cy="8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F1904F-3962-4D38-8F90-10EC501CC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749" y="3368431"/>
            <a:ext cx="3340663" cy="34895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C32099-749E-49A3-9EB5-5E5EBC858F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967" y="6068603"/>
            <a:ext cx="1265766" cy="2266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90301E-39F3-4ABE-A340-B71EACC76D0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68" y="6372277"/>
            <a:ext cx="605165" cy="20534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A1D9435-693A-4622-9682-F689DCDE9C40}"/>
              </a:ext>
            </a:extLst>
          </p:cNvPr>
          <p:cNvSpPr txBox="1"/>
          <p:nvPr/>
        </p:nvSpPr>
        <p:spPr>
          <a:xfrm>
            <a:off x="498376" y="2580220"/>
            <a:ext cx="6448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Rendez-vous sur</a:t>
            </a:r>
          </a:p>
          <a:p>
            <a:pPr algn="ctr"/>
            <a:r>
              <a:rPr lang="fr-FR" sz="4800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www.colidee.com/revel</a:t>
            </a:r>
          </a:p>
        </p:txBody>
      </p:sp>
    </p:spTree>
    <p:extLst>
      <p:ext uri="{BB962C8B-B14F-4D97-AF65-F5344CB8AC3E}">
        <p14:creationId xmlns:p14="http://schemas.microsoft.com/office/powerpoint/2010/main" val="42236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0E289B-C188-43B8-9F0E-82D539551E46}"/>
              </a:ext>
            </a:extLst>
          </p:cNvPr>
          <p:cNvSpPr txBox="1"/>
          <p:nvPr/>
        </p:nvSpPr>
        <p:spPr>
          <a:xfrm>
            <a:off x="106341" y="412981"/>
            <a:ext cx="4865499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PROGRAMME ACTION CŒUR DE VILLE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B296BB-FBA2-440A-BBC7-961A677CDE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1" y="998561"/>
            <a:ext cx="983931" cy="577596"/>
          </a:xfrm>
          <a:prstGeom prst="rect">
            <a:avLst/>
          </a:prstGeom>
        </p:spPr>
      </p:pic>
      <p:pic>
        <p:nvPicPr>
          <p:cNvPr id="4" name="Picture 6" descr="RÃ©sultat de recherche d'images pour &quot;rÃ©gion occitanie&quot;">
            <a:extLst>
              <a:ext uri="{FF2B5EF4-FFF2-40B4-BE49-F238E27FC236}">
                <a16:creationId xmlns:a16="http://schemas.microsoft.com/office/drawing/2014/main" id="{657584AC-5497-48E4-8C13-80F8CFD0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883" y="998561"/>
            <a:ext cx="577596" cy="57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Ã©sultat de recherche d'images pour &quot;haute garonne logo&quot;">
            <a:extLst>
              <a:ext uri="{FF2B5EF4-FFF2-40B4-BE49-F238E27FC236}">
                <a16:creationId xmlns:a16="http://schemas.microsoft.com/office/drawing/2014/main" id="{DCFE228B-D078-4F0B-85A6-05CF45966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090" y="940137"/>
            <a:ext cx="517458" cy="69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Ã©sultat de recherche d'images pour &quot;lauragais revel sorezois&quot;">
            <a:extLst>
              <a:ext uri="{FF2B5EF4-FFF2-40B4-BE49-F238E27FC236}">
                <a16:creationId xmlns:a16="http://schemas.microsoft.com/office/drawing/2014/main" id="{B576F400-2D2C-450E-880E-53A4012A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159" y="990807"/>
            <a:ext cx="517456" cy="59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0C3D88-D6E5-465F-AF6C-9768EFAA64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226" y="931805"/>
            <a:ext cx="830283" cy="7111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6F325A-01C1-4E23-8A1B-2DB4F34A67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120" y="951943"/>
            <a:ext cx="838541" cy="670833"/>
          </a:xfrm>
          <a:prstGeom prst="rect">
            <a:avLst/>
          </a:prstGeom>
        </p:spPr>
      </p:pic>
      <p:pic>
        <p:nvPicPr>
          <p:cNvPr id="9" name="Picture 10" descr="RÃ©sultat de recherche d'images pour &quot;caisse des dÃ©pots&quot;">
            <a:extLst>
              <a:ext uri="{FF2B5EF4-FFF2-40B4-BE49-F238E27FC236}">
                <a16:creationId xmlns:a16="http://schemas.microsoft.com/office/drawing/2014/main" id="{18ABA523-381E-4FE3-8A87-289F28D3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20" y="1667633"/>
            <a:ext cx="631921" cy="7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RÃ©sultat de recherche d'images pour &quot;action logement&quot;">
            <a:extLst>
              <a:ext uri="{FF2B5EF4-FFF2-40B4-BE49-F238E27FC236}">
                <a16:creationId xmlns:a16="http://schemas.microsoft.com/office/drawing/2014/main" id="{9E847B78-DDB2-4706-8D4D-A52B7790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02" y="1759835"/>
            <a:ext cx="1932778" cy="46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Ã©sultat de recherche d'images pour &quot;Ã©tablissement public foncier occitanie&quot;">
            <a:extLst>
              <a:ext uri="{FF2B5EF4-FFF2-40B4-BE49-F238E27FC236}">
                <a16:creationId xmlns:a16="http://schemas.microsoft.com/office/drawing/2014/main" id="{81AB39CE-AF17-423A-B761-5FDE57BF1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0037" y="1614122"/>
            <a:ext cx="680995" cy="8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RÃ©sultat de recherche d'images pour &quot;anah&quot;">
            <a:extLst>
              <a:ext uri="{FF2B5EF4-FFF2-40B4-BE49-F238E27FC236}">
                <a16:creationId xmlns:a16="http://schemas.microsoft.com/office/drawing/2014/main" id="{7764C313-87C4-4359-B972-356C1691A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627" y="1801829"/>
            <a:ext cx="703147" cy="44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Ã©sultat de recherche d'images pour &quot;vnf&quot;">
            <a:extLst>
              <a:ext uri="{FF2B5EF4-FFF2-40B4-BE49-F238E27FC236}">
                <a16:creationId xmlns:a16="http://schemas.microsoft.com/office/drawing/2014/main" id="{0FBA1E9E-6CD5-4B98-9CAE-F52465FB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901" y="1730474"/>
            <a:ext cx="797558" cy="5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8282FC-CA4F-41B3-9C63-31DEFC5EE39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868" y="1893030"/>
            <a:ext cx="3711648" cy="3840909"/>
          </a:xfrm>
          <a:custGeom>
            <a:avLst/>
            <a:gdLst>
              <a:gd name="connsiteX0" fmla="*/ 1605280 w 4084320"/>
              <a:gd name="connsiteY0" fmla="*/ 0 h 4226560"/>
              <a:gd name="connsiteX1" fmla="*/ 4084320 w 4084320"/>
              <a:gd name="connsiteY1" fmla="*/ 0 h 4226560"/>
              <a:gd name="connsiteX2" fmla="*/ 4084320 w 4084320"/>
              <a:gd name="connsiteY2" fmla="*/ 4226560 h 4226560"/>
              <a:gd name="connsiteX3" fmla="*/ 3677920 w 4084320"/>
              <a:gd name="connsiteY3" fmla="*/ 4226560 h 4226560"/>
              <a:gd name="connsiteX4" fmla="*/ 3677920 w 4084320"/>
              <a:gd name="connsiteY4" fmla="*/ 3962400 h 4226560"/>
              <a:gd name="connsiteX5" fmla="*/ 1820948 w 4084320"/>
              <a:gd name="connsiteY5" fmla="*/ 3962400 h 4226560"/>
              <a:gd name="connsiteX6" fmla="*/ 1820948 w 4084320"/>
              <a:gd name="connsiteY6" fmla="*/ 4226560 h 4226560"/>
              <a:gd name="connsiteX7" fmla="*/ 1605280 w 4084320"/>
              <a:gd name="connsiteY7" fmla="*/ 4226560 h 4226560"/>
              <a:gd name="connsiteX8" fmla="*/ 1605280 w 4084320"/>
              <a:gd name="connsiteY8" fmla="*/ 3962400 h 4226560"/>
              <a:gd name="connsiteX9" fmla="*/ 0 w 4084320"/>
              <a:gd name="connsiteY9" fmla="*/ 3962400 h 4226560"/>
              <a:gd name="connsiteX10" fmla="*/ 0 w 4084320"/>
              <a:gd name="connsiteY10" fmla="*/ 558800 h 4226560"/>
              <a:gd name="connsiteX11" fmla="*/ 670560 w 4084320"/>
              <a:gd name="connsiteY11" fmla="*/ 558800 h 4226560"/>
              <a:gd name="connsiteX12" fmla="*/ 1056640 w 4084320"/>
              <a:gd name="connsiteY12" fmla="*/ 558800 h 4226560"/>
              <a:gd name="connsiteX13" fmla="*/ 1452880 w 4084320"/>
              <a:gd name="connsiteY13" fmla="*/ 558800 h 4226560"/>
              <a:gd name="connsiteX14" fmla="*/ 1452880 w 4084320"/>
              <a:gd name="connsiteY14" fmla="*/ 233680 h 4226560"/>
              <a:gd name="connsiteX15" fmla="*/ 1605280 w 4084320"/>
              <a:gd name="connsiteY15" fmla="*/ 233680 h 422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84320" h="4226560">
                <a:moveTo>
                  <a:pt x="1605280" y="0"/>
                </a:moveTo>
                <a:lnTo>
                  <a:pt x="4084320" y="0"/>
                </a:lnTo>
                <a:lnTo>
                  <a:pt x="4084320" y="4226560"/>
                </a:lnTo>
                <a:lnTo>
                  <a:pt x="3677920" y="4226560"/>
                </a:lnTo>
                <a:lnTo>
                  <a:pt x="3677920" y="3962400"/>
                </a:lnTo>
                <a:lnTo>
                  <a:pt x="1820948" y="3962400"/>
                </a:lnTo>
                <a:lnTo>
                  <a:pt x="1820948" y="4226560"/>
                </a:lnTo>
                <a:lnTo>
                  <a:pt x="1605280" y="4226560"/>
                </a:lnTo>
                <a:lnTo>
                  <a:pt x="1605280" y="3962400"/>
                </a:lnTo>
                <a:lnTo>
                  <a:pt x="0" y="3962400"/>
                </a:lnTo>
                <a:lnTo>
                  <a:pt x="0" y="558800"/>
                </a:lnTo>
                <a:lnTo>
                  <a:pt x="670560" y="558800"/>
                </a:lnTo>
                <a:lnTo>
                  <a:pt x="1056640" y="558800"/>
                </a:lnTo>
                <a:lnTo>
                  <a:pt x="1452880" y="558800"/>
                </a:lnTo>
                <a:lnTo>
                  <a:pt x="1452880" y="233680"/>
                </a:lnTo>
                <a:lnTo>
                  <a:pt x="1605280" y="233680"/>
                </a:lnTo>
                <a:close/>
              </a:path>
            </a:pathLst>
          </a:cu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B1E1EAC2-6B38-4EBB-8081-6DE84430A59C}"/>
              </a:ext>
            </a:extLst>
          </p:cNvPr>
          <p:cNvSpPr/>
          <p:nvPr/>
        </p:nvSpPr>
        <p:spPr>
          <a:xfrm>
            <a:off x="9892283" y="4773292"/>
            <a:ext cx="360000" cy="360000"/>
          </a:xfrm>
          <a:prstGeom prst="ellipse">
            <a:avLst/>
          </a:prstGeom>
          <a:gradFill>
            <a:gsLst>
              <a:gs pos="0">
                <a:srgbClr val="E84382">
                  <a:alpha val="50000"/>
                </a:srgbClr>
              </a:gs>
              <a:gs pos="100000">
                <a:srgbClr val="F8B134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97387B-2C9C-4B60-92D8-7A6D49B8777C}"/>
              </a:ext>
            </a:extLst>
          </p:cNvPr>
          <p:cNvSpPr txBox="1"/>
          <p:nvPr/>
        </p:nvSpPr>
        <p:spPr>
          <a:xfrm>
            <a:off x="585626" y="2586937"/>
            <a:ext cx="7639527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14"/>
              </a:buBlip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De la réhabilitation à la restructuration vers une offre attractive de </a:t>
            </a:r>
            <a:r>
              <a:rPr lang="fr-FR" sz="1700" u="sng" dirty="0">
                <a:gradFill>
                  <a:gsLst>
                    <a:gs pos="0">
                      <a:srgbClr val="EA4D80"/>
                    </a:gs>
                    <a:gs pos="100000">
                      <a:srgbClr val="F8B134"/>
                    </a:gs>
                  </a:gsLst>
                  <a:lin ang="54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l’habitat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14"/>
              </a:buBlip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Favoriser un développement économique et </a:t>
            </a:r>
            <a:r>
              <a:rPr lang="fr-FR" sz="1700" u="sng" dirty="0">
                <a:gradFill>
                  <a:gsLst>
                    <a:gs pos="0">
                      <a:srgbClr val="E84382"/>
                    </a:gs>
                    <a:gs pos="100000">
                      <a:srgbClr val="F8B134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équilibré</a:t>
            </a:r>
          </a:p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14"/>
              </a:buBlip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Développer l’accessibilité, la </a:t>
            </a:r>
            <a:r>
              <a:rPr lang="fr-FR" sz="1700" u="sng" dirty="0">
                <a:gradFill>
                  <a:gsLst>
                    <a:gs pos="0">
                      <a:srgbClr val="E84382"/>
                    </a:gs>
                    <a:gs pos="100000">
                      <a:srgbClr val="F8B134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mobilité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et les connexions</a:t>
            </a:r>
          </a:p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14"/>
              </a:buBlip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Mettre en valeur </a:t>
            </a:r>
            <a:r>
              <a:rPr lang="fr-FR" sz="1700" u="sng" dirty="0">
                <a:gradFill>
                  <a:gsLst>
                    <a:gs pos="0">
                      <a:srgbClr val="E84382"/>
                    </a:gs>
                    <a:gs pos="100000">
                      <a:srgbClr val="F8B134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l’espace public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et le patrimoine</a:t>
            </a:r>
          </a:p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14"/>
              </a:buBlip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Garantir l’accès aux équipements et </a:t>
            </a:r>
            <a:r>
              <a:rPr lang="fr-FR" sz="1700" u="sng" dirty="0">
                <a:gradFill>
                  <a:gsLst>
                    <a:gs pos="0">
                      <a:srgbClr val="E84382"/>
                    </a:gs>
                    <a:gs pos="100000">
                      <a:srgbClr val="F8B134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services publics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9EBC0F9-5181-4710-8F04-BF028C67D4A9}"/>
              </a:ext>
            </a:extLst>
          </p:cNvPr>
          <p:cNvGrpSpPr/>
          <p:nvPr/>
        </p:nvGrpSpPr>
        <p:grpSpPr>
          <a:xfrm>
            <a:off x="646328" y="5160223"/>
            <a:ext cx="6930102" cy="369332"/>
            <a:chOff x="145180" y="4954617"/>
            <a:chExt cx="6930102" cy="3693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87F084-E577-4C72-83A7-C81673613D9F}"/>
                </a:ext>
              </a:extLst>
            </p:cNvPr>
            <p:cNvSpPr/>
            <p:nvPr/>
          </p:nvSpPr>
          <p:spPr>
            <a:xfrm>
              <a:off x="145180" y="4954617"/>
              <a:ext cx="6763620" cy="369332"/>
            </a:xfrm>
            <a:prstGeom prst="rect">
              <a:avLst/>
            </a:prstGeom>
            <a:gradFill>
              <a:gsLst>
                <a:gs pos="0">
                  <a:srgbClr val="E84382">
                    <a:alpha val="50000"/>
                  </a:srgbClr>
                </a:gs>
                <a:gs pos="100000">
                  <a:srgbClr val="F8B134">
                    <a:alpha val="5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1DCD9E5-9341-45F9-A93C-1CE526830B50}"/>
                </a:ext>
              </a:extLst>
            </p:cNvPr>
            <p:cNvSpPr txBox="1"/>
            <p:nvPr/>
          </p:nvSpPr>
          <p:spPr>
            <a:xfrm>
              <a:off x="145180" y="4954617"/>
              <a:ext cx="6930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Revel : seule commune de Haute-Garonne à porter l’initiative 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05A38390-1196-421A-B180-E683E27159F5}"/>
              </a:ext>
            </a:extLst>
          </p:cNvPr>
          <p:cNvSpPr txBox="1"/>
          <p:nvPr/>
        </p:nvSpPr>
        <p:spPr>
          <a:xfrm>
            <a:off x="8370296" y="1226577"/>
            <a:ext cx="113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gradFill flip="none" rotWithShape="1">
                  <a:gsLst>
                    <a:gs pos="0">
                      <a:srgbClr val="EA4D80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  <a:r>
              <a:rPr lang="fr-FR" sz="1400" b="1" dirty="0">
                <a:gradFill flip="none" rotWithShape="1">
                  <a:gsLst>
                    <a:gs pos="0">
                      <a:srgbClr val="EA4D80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400" b="1" dirty="0">
                <a:gradFill flip="none" rotWithShape="1">
                  <a:gsLst>
                    <a:gs pos="0">
                      <a:srgbClr val="EA4D80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communes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7B9C413-0521-409D-BB0A-793D22D65C9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670" y="962685"/>
            <a:ext cx="1947670" cy="13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9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E14386D-883F-41A0-BE5D-5F5E2EDDE7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986" y="2791041"/>
            <a:ext cx="1718482" cy="11642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FC655F-2ABC-4A0F-BE8C-064F6027AD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158" y="2846647"/>
            <a:ext cx="1152725" cy="10558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9FA589-0E9E-4929-B061-78F8CFDD4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107" y="2721970"/>
            <a:ext cx="1184010" cy="13024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Flèche : chevron 4">
            <a:extLst>
              <a:ext uri="{FF2B5EF4-FFF2-40B4-BE49-F238E27FC236}">
                <a16:creationId xmlns:a16="http://schemas.microsoft.com/office/drawing/2014/main" id="{41DE2441-EB22-4D9B-954F-0F4941A91927}"/>
              </a:ext>
            </a:extLst>
          </p:cNvPr>
          <p:cNvSpPr/>
          <p:nvPr/>
        </p:nvSpPr>
        <p:spPr>
          <a:xfrm>
            <a:off x="4093470" y="3130860"/>
            <a:ext cx="484632" cy="484632"/>
          </a:xfrm>
          <a:prstGeom prst="chevron">
            <a:avLst/>
          </a:prstGeom>
          <a:gradFill>
            <a:gsLst>
              <a:gs pos="0">
                <a:srgbClr val="E84382"/>
              </a:gs>
              <a:gs pos="100000">
                <a:srgbClr val="F8B13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Flèche : chevron 5">
            <a:extLst>
              <a:ext uri="{FF2B5EF4-FFF2-40B4-BE49-F238E27FC236}">
                <a16:creationId xmlns:a16="http://schemas.microsoft.com/office/drawing/2014/main" id="{6B0824EC-6A15-46F5-A249-65B15A39DE3E}"/>
              </a:ext>
            </a:extLst>
          </p:cNvPr>
          <p:cNvSpPr/>
          <p:nvPr/>
        </p:nvSpPr>
        <p:spPr>
          <a:xfrm>
            <a:off x="7484116" y="3130860"/>
            <a:ext cx="484632" cy="484632"/>
          </a:xfrm>
          <a:prstGeom prst="chevron">
            <a:avLst/>
          </a:prstGeom>
          <a:gradFill>
            <a:gsLst>
              <a:gs pos="0">
                <a:srgbClr val="E84382"/>
              </a:gs>
              <a:gs pos="100000">
                <a:srgbClr val="F8B13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D961DE-ACD7-4C13-A106-F0BB62AC8042}"/>
              </a:ext>
            </a:extLst>
          </p:cNvPr>
          <p:cNvSpPr txBox="1"/>
          <p:nvPr/>
        </p:nvSpPr>
        <p:spPr>
          <a:xfrm>
            <a:off x="1995558" y="21986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2069E1-B1DA-4B75-9C5D-B53B8830303B}"/>
              </a:ext>
            </a:extLst>
          </p:cNvPr>
          <p:cNvSpPr txBox="1"/>
          <p:nvPr/>
        </p:nvSpPr>
        <p:spPr>
          <a:xfrm>
            <a:off x="1618051" y="4570228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Préparation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5558F9-4A7F-4737-AE4D-87B90DC6B4C2}"/>
              </a:ext>
            </a:extLst>
          </p:cNvPr>
          <p:cNvSpPr txBox="1"/>
          <p:nvPr/>
        </p:nvSpPr>
        <p:spPr>
          <a:xfrm>
            <a:off x="5313306" y="4570228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Initialisation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3E0B14-8523-467B-9DBF-657CDE42BBC2}"/>
              </a:ext>
            </a:extLst>
          </p:cNvPr>
          <p:cNvSpPr txBox="1"/>
          <p:nvPr/>
        </p:nvSpPr>
        <p:spPr>
          <a:xfrm>
            <a:off x="7909548" y="4570228"/>
            <a:ext cx="2993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Déploiement des actions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EAD6BC-5D46-4390-A590-A185CA5278B8}"/>
              </a:ext>
            </a:extLst>
          </p:cNvPr>
          <p:cNvSpPr txBox="1"/>
          <p:nvPr/>
        </p:nvSpPr>
        <p:spPr>
          <a:xfrm>
            <a:off x="4723401" y="2152785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Sept. 2018 – Fin 2019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420C1A-7DFF-4105-8B4D-A2059C19BA22}"/>
              </a:ext>
            </a:extLst>
          </p:cNvPr>
          <p:cNvSpPr txBox="1"/>
          <p:nvPr/>
        </p:nvSpPr>
        <p:spPr>
          <a:xfrm>
            <a:off x="8383230" y="2152785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2020 – Fin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FCBAAB-48E1-41A8-BC4A-E39E2E2B64D1}"/>
              </a:ext>
            </a:extLst>
          </p:cNvPr>
          <p:cNvSpPr/>
          <p:nvPr/>
        </p:nvSpPr>
        <p:spPr>
          <a:xfrm>
            <a:off x="4994004" y="2612757"/>
            <a:ext cx="2138355" cy="2486255"/>
          </a:xfrm>
          <a:prstGeom prst="rect">
            <a:avLst/>
          </a:prstGeom>
          <a:noFill/>
          <a:ln w="28575">
            <a:solidFill>
              <a:srgbClr val="EA4D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DE0300-7E79-47FE-8FE2-EDF58A37E96C}"/>
              </a:ext>
            </a:extLst>
          </p:cNvPr>
          <p:cNvSpPr txBox="1"/>
          <p:nvPr/>
        </p:nvSpPr>
        <p:spPr>
          <a:xfrm>
            <a:off x="106341" y="412981"/>
            <a:ext cx="2685351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PHASES D’ÉTUDE</a:t>
            </a:r>
          </a:p>
        </p:txBody>
      </p:sp>
    </p:spTree>
    <p:extLst>
      <p:ext uri="{BB962C8B-B14F-4D97-AF65-F5344CB8AC3E}">
        <p14:creationId xmlns:p14="http://schemas.microsoft.com/office/powerpoint/2010/main" val="153569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F1999027-C128-473C-B090-124656FB2C5D}"/>
              </a:ext>
            </a:extLst>
          </p:cNvPr>
          <p:cNvSpPr txBox="1"/>
          <p:nvPr/>
        </p:nvSpPr>
        <p:spPr>
          <a:xfrm>
            <a:off x="1245445" y="15646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février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E8234C-FC33-4D65-88D6-DA94F7887727}"/>
              </a:ext>
            </a:extLst>
          </p:cNvPr>
          <p:cNvSpPr txBox="1"/>
          <p:nvPr/>
        </p:nvSpPr>
        <p:spPr>
          <a:xfrm>
            <a:off x="3084396" y="15646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D8D9EA-CF59-4D33-920E-4780EE20D650}"/>
              </a:ext>
            </a:extLst>
          </p:cNvPr>
          <p:cNvSpPr txBox="1"/>
          <p:nvPr/>
        </p:nvSpPr>
        <p:spPr>
          <a:xfrm>
            <a:off x="4904112" y="156464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avril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E07B8C-ABEB-4007-8380-60080F330C60}"/>
              </a:ext>
            </a:extLst>
          </p:cNvPr>
          <p:cNvSpPr txBox="1"/>
          <p:nvPr/>
        </p:nvSpPr>
        <p:spPr>
          <a:xfrm>
            <a:off x="6746809" y="156464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E55986-7FA5-42BC-9DF5-B933870B928A}"/>
              </a:ext>
            </a:extLst>
          </p:cNvPr>
          <p:cNvSpPr txBox="1"/>
          <p:nvPr/>
        </p:nvSpPr>
        <p:spPr>
          <a:xfrm>
            <a:off x="8521641" y="1564640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73196D-508B-4D90-8403-ACCA372546AC}"/>
              </a:ext>
            </a:extLst>
          </p:cNvPr>
          <p:cNvSpPr txBox="1"/>
          <p:nvPr/>
        </p:nvSpPr>
        <p:spPr>
          <a:xfrm>
            <a:off x="10178396" y="156464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juillet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35C91C7-A711-4C40-BCF4-C0AA9A4D2103}"/>
              </a:ext>
            </a:extLst>
          </p:cNvPr>
          <p:cNvCxnSpPr/>
          <p:nvPr/>
        </p:nvCxnSpPr>
        <p:spPr>
          <a:xfrm>
            <a:off x="2570480" y="1676400"/>
            <a:ext cx="0" cy="4094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457D408-B0D3-4126-9555-1E0FAA418ECC}"/>
              </a:ext>
            </a:extLst>
          </p:cNvPr>
          <p:cNvCxnSpPr/>
          <p:nvPr/>
        </p:nvCxnSpPr>
        <p:spPr>
          <a:xfrm>
            <a:off x="4330700" y="1676400"/>
            <a:ext cx="0" cy="4094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BF27A1E-883D-4F04-8174-958CACFBB401}"/>
              </a:ext>
            </a:extLst>
          </p:cNvPr>
          <p:cNvCxnSpPr/>
          <p:nvPr/>
        </p:nvCxnSpPr>
        <p:spPr>
          <a:xfrm>
            <a:off x="6090920" y="1676400"/>
            <a:ext cx="0" cy="4094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292E7B4-B9CA-4469-928B-AB32459DFFFA}"/>
              </a:ext>
            </a:extLst>
          </p:cNvPr>
          <p:cNvCxnSpPr/>
          <p:nvPr/>
        </p:nvCxnSpPr>
        <p:spPr>
          <a:xfrm>
            <a:off x="7851140" y="1676400"/>
            <a:ext cx="0" cy="4094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A3D67B8-38A8-4128-BE3A-584C8BD6A330}"/>
              </a:ext>
            </a:extLst>
          </p:cNvPr>
          <p:cNvCxnSpPr/>
          <p:nvPr/>
        </p:nvCxnSpPr>
        <p:spPr>
          <a:xfrm>
            <a:off x="9611360" y="1676400"/>
            <a:ext cx="0" cy="40944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DAA2B06-58F8-4EEC-B334-2CF9DAB2C1A0}"/>
              </a:ext>
            </a:extLst>
          </p:cNvPr>
          <p:cNvSpPr txBox="1"/>
          <p:nvPr/>
        </p:nvSpPr>
        <p:spPr>
          <a:xfrm>
            <a:off x="106341" y="412981"/>
            <a:ext cx="1672253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6E65AD2-BF69-44F5-AF71-2E6B71408C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649" y="4214779"/>
            <a:ext cx="380572" cy="3486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CED54EA-9587-4B1A-86A8-0A6411FE5E0B}"/>
              </a:ext>
            </a:extLst>
          </p:cNvPr>
          <p:cNvSpPr txBox="1"/>
          <p:nvPr/>
        </p:nvSpPr>
        <p:spPr>
          <a:xfrm>
            <a:off x="2895288" y="4549871"/>
            <a:ext cx="110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réunion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 lancement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6C9C0C6-FCA6-4CB8-A618-E5B960C7B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789" y="4168659"/>
            <a:ext cx="667397" cy="43547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09A7ACB-DCA8-4B1F-B874-4FAC32A59303}"/>
              </a:ext>
            </a:extLst>
          </p:cNvPr>
          <p:cNvSpPr txBox="1"/>
          <p:nvPr/>
        </p:nvSpPr>
        <p:spPr>
          <a:xfrm>
            <a:off x="6575614" y="4549871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réunion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publique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97BAF43-2D46-4E5A-A250-C83849AFA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016" y="4168659"/>
            <a:ext cx="667397" cy="43547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46A63FD-98A2-48DE-A26B-601C68CEABBF}"/>
              </a:ext>
            </a:extLst>
          </p:cNvPr>
          <p:cNvSpPr txBox="1"/>
          <p:nvPr/>
        </p:nvSpPr>
        <p:spPr>
          <a:xfrm>
            <a:off x="10017354" y="451527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réunion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 restitution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357484-C5AF-41F1-9CDC-4E6C75DF559D}"/>
              </a:ext>
            </a:extLst>
          </p:cNvPr>
          <p:cNvSpPr/>
          <p:nvPr/>
        </p:nvSpPr>
        <p:spPr>
          <a:xfrm>
            <a:off x="1245445" y="2084398"/>
            <a:ext cx="2889048" cy="369332"/>
          </a:xfrm>
          <a:prstGeom prst="rect">
            <a:avLst/>
          </a:prstGeom>
          <a:solidFill>
            <a:srgbClr val="E7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dirty="0"/>
              <a:t>DIAGNOSTIC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1D7435F-0CAC-4217-A547-4C56C672D7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530" y="2116704"/>
            <a:ext cx="658243" cy="3241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1799F6-7D50-4D4A-AAF6-2B87552D7FDF}"/>
              </a:ext>
            </a:extLst>
          </p:cNvPr>
          <p:cNvSpPr/>
          <p:nvPr/>
        </p:nvSpPr>
        <p:spPr>
          <a:xfrm>
            <a:off x="4136779" y="2435155"/>
            <a:ext cx="1964297" cy="369332"/>
          </a:xfrm>
          <a:prstGeom prst="rect">
            <a:avLst/>
          </a:prstGeom>
          <a:solidFill>
            <a:srgbClr val="F8B1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dirty="0"/>
              <a:t>SCENARII</a:t>
            </a:r>
          </a:p>
        </p:txBody>
      </p:sp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35BAB5E7-9648-4EFF-856E-09940573B6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648" y="2453730"/>
            <a:ext cx="424458" cy="34931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7CA4DE4-49D8-4627-8485-DC6111DE8F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50000"/>
                    </a14:imgEffect>
                    <a14:imgEffect>
                      <a14:brightnessContrast contras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080" y="2749331"/>
            <a:ext cx="431409" cy="47455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87EA1DD-4E6A-4795-8E2B-A3D2395473B4}"/>
              </a:ext>
            </a:extLst>
          </p:cNvPr>
          <p:cNvSpPr txBox="1"/>
          <p:nvPr/>
        </p:nvSpPr>
        <p:spPr>
          <a:xfrm>
            <a:off x="9840450" y="3238252"/>
            <a:ext cx="1334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Validation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du plan d’actions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762A0F-A6C7-438F-A63C-FEF245C9C620}"/>
              </a:ext>
            </a:extLst>
          </p:cNvPr>
          <p:cNvSpPr/>
          <p:nvPr/>
        </p:nvSpPr>
        <p:spPr>
          <a:xfrm>
            <a:off x="7944923" y="3174436"/>
            <a:ext cx="2018678" cy="369332"/>
          </a:xfrm>
          <a:prstGeom prst="rect">
            <a:avLst/>
          </a:prstGeom>
          <a:solidFill>
            <a:srgbClr val="F8B1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dirty="0"/>
              <a:t>PLAN D’ACTION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98E709EA-1E7F-4620-88E3-1951EEA2C7A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224" y="3192654"/>
            <a:ext cx="559489" cy="33289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AB42B29-FBCA-4189-92E0-3343C63D4D2A}"/>
              </a:ext>
            </a:extLst>
          </p:cNvPr>
          <p:cNvSpPr/>
          <p:nvPr/>
        </p:nvSpPr>
        <p:spPr>
          <a:xfrm>
            <a:off x="6127654" y="2798215"/>
            <a:ext cx="1723485" cy="369332"/>
          </a:xfrm>
          <a:prstGeom prst="rect">
            <a:avLst/>
          </a:prstGeom>
          <a:solidFill>
            <a:srgbClr val="E7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dirty="0"/>
              <a:t>STRATÉGIE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A119B9A-3706-4433-B4CC-AE3D11367E5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511" y="2840404"/>
            <a:ext cx="420597" cy="284954"/>
          </a:xfrm>
          <a:prstGeom prst="rect">
            <a:avLst/>
          </a:prstGeom>
        </p:spPr>
      </p:pic>
      <p:sp>
        <p:nvSpPr>
          <p:cNvPr id="42" name="Flèche : pentagone 41">
            <a:extLst>
              <a:ext uri="{FF2B5EF4-FFF2-40B4-BE49-F238E27FC236}">
                <a16:creationId xmlns:a16="http://schemas.microsoft.com/office/drawing/2014/main" id="{1F5519B3-A5F2-45F7-819C-277082D69D5B}"/>
              </a:ext>
            </a:extLst>
          </p:cNvPr>
          <p:cNvSpPr/>
          <p:nvPr/>
        </p:nvSpPr>
        <p:spPr>
          <a:xfrm>
            <a:off x="3411540" y="5176044"/>
            <a:ext cx="7105245" cy="276999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AE31567E-7760-4E19-8B7D-83194A385DE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366" y="5219094"/>
            <a:ext cx="735432" cy="19396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35E9D5EB-06E9-470E-8D62-A3420D2BAB49}"/>
              </a:ext>
            </a:extLst>
          </p:cNvPr>
          <p:cNvSpPr txBox="1"/>
          <p:nvPr/>
        </p:nvSpPr>
        <p:spPr>
          <a:xfrm>
            <a:off x="4589811" y="5129877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en continu sur colidee.com/revel</a:t>
            </a:r>
          </a:p>
        </p:txBody>
      </p:sp>
    </p:spTree>
    <p:extLst>
      <p:ext uri="{BB962C8B-B14F-4D97-AF65-F5344CB8AC3E}">
        <p14:creationId xmlns:p14="http://schemas.microsoft.com/office/powerpoint/2010/main" val="127427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485F246-B8E5-4682-A558-E38A016BC795}"/>
              </a:ext>
            </a:extLst>
          </p:cNvPr>
          <p:cNvSpPr txBox="1"/>
          <p:nvPr/>
        </p:nvSpPr>
        <p:spPr>
          <a:xfrm>
            <a:off x="106341" y="412981"/>
            <a:ext cx="3300968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DÉROULÉ DE LA SOIRÉE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F19C3C-12DF-491B-AB78-9CF5F319A9FB}"/>
              </a:ext>
            </a:extLst>
          </p:cNvPr>
          <p:cNvSpPr txBox="1"/>
          <p:nvPr/>
        </p:nvSpPr>
        <p:spPr>
          <a:xfrm>
            <a:off x="3848005" y="443695"/>
            <a:ext cx="39805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Présentation des 5 axes thématiques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</a:p>
          <a:p>
            <a:endParaRPr lang="fr-FR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Questions-Réponses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Temps de contribution</a:t>
            </a:r>
          </a:p>
        </p:txBody>
      </p:sp>
      <p:pic>
        <p:nvPicPr>
          <p:cNvPr id="9" name="Graphique 8" descr="Discussion">
            <a:extLst>
              <a:ext uri="{FF2B5EF4-FFF2-40B4-BE49-F238E27FC236}">
                <a16:creationId xmlns:a16="http://schemas.microsoft.com/office/drawing/2014/main" id="{CED3CDBD-920B-46C0-809D-8194BB3867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005" y="4061129"/>
            <a:ext cx="360000" cy="360000"/>
          </a:xfrm>
          <a:prstGeom prst="rect">
            <a:avLst/>
          </a:prstGeom>
        </p:spPr>
      </p:pic>
      <p:pic>
        <p:nvPicPr>
          <p:cNvPr id="10" name="Graphique 9" descr="Loupe">
            <a:extLst>
              <a:ext uri="{FF2B5EF4-FFF2-40B4-BE49-F238E27FC236}">
                <a16:creationId xmlns:a16="http://schemas.microsoft.com/office/drawing/2014/main" id="{846D1277-84D1-42E6-8770-4E722C094D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8005" y="3514248"/>
            <a:ext cx="360000" cy="360000"/>
          </a:xfrm>
          <a:prstGeom prst="rect">
            <a:avLst/>
          </a:prstGeom>
        </p:spPr>
      </p:pic>
      <p:pic>
        <p:nvPicPr>
          <p:cNvPr id="11" name="Graphique 10" descr="Utilisateurs">
            <a:extLst>
              <a:ext uri="{FF2B5EF4-FFF2-40B4-BE49-F238E27FC236}">
                <a16:creationId xmlns:a16="http://schemas.microsoft.com/office/drawing/2014/main" id="{A0CD8DE3-95BE-45CF-82F6-10232CF3E4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8005" y="4608010"/>
            <a:ext cx="360000" cy="36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D5164A-60ED-4AA8-831D-3EB632E51FA7}"/>
              </a:ext>
            </a:extLst>
          </p:cNvPr>
          <p:cNvSpPr/>
          <p:nvPr/>
        </p:nvSpPr>
        <p:spPr>
          <a:xfrm>
            <a:off x="3449443" y="3429000"/>
            <a:ext cx="4831411" cy="1539010"/>
          </a:xfrm>
          <a:prstGeom prst="rect">
            <a:avLst/>
          </a:prstGeom>
          <a:noFill/>
          <a:ln>
            <a:solidFill>
              <a:srgbClr val="EA4D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A5A5CB-1267-40A2-B0A8-EBC85C5D0361}"/>
              </a:ext>
            </a:extLst>
          </p:cNvPr>
          <p:cNvSpPr txBox="1"/>
          <p:nvPr/>
        </p:nvSpPr>
        <p:spPr>
          <a:xfrm>
            <a:off x="3407309" y="3028530"/>
            <a:ext cx="28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Temps de co-construction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13A23EE-CEE8-4834-8D39-E9089EF254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603" y="2938419"/>
            <a:ext cx="854761" cy="450886"/>
          </a:xfrm>
          <a:prstGeom prst="rect">
            <a:avLst/>
          </a:prstGeom>
        </p:spPr>
      </p:pic>
      <p:pic>
        <p:nvPicPr>
          <p:cNvPr id="18" name="Graphique 17" descr="Discussion">
            <a:extLst>
              <a:ext uri="{FF2B5EF4-FFF2-40B4-BE49-F238E27FC236}">
                <a16:creationId xmlns:a16="http://schemas.microsoft.com/office/drawing/2014/main" id="{77864CE9-977D-477A-8FE6-6C08555B78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8791" y="2430003"/>
            <a:ext cx="360000" cy="36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B7C911-378D-4F00-AB5E-2839B1AAC624}"/>
              </a:ext>
            </a:extLst>
          </p:cNvPr>
          <p:cNvSpPr txBox="1"/>
          <p:nvPr/>
        </p:nvSpPr>
        <p:spPr>
          <a:xfrm>
            <a:off x="8853190" y="3464571"/>
            <a:ext cx="32399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ville pour tous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ville au caractère unique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système de mobilités plus équilibré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réseau d’espaces publics à vivre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ville paysage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D76B5BE-7616-431F-94A9-A5B79F54E27F}"/>
              </a:ext>
            </a:extLst>
          </p:cNvPr>
          <p:cNvCxnSpPr>
            <a:cxnSpLocks/>
          </p:cNvCxnSpPr>
          <p:nvPr/>
        </p:nvCxnSpPr>
        <p:spPr>
          <a:xfrm>
            <a:off x="6352560" y="3662987"/>
            <a:ext cx="2500630" cy="0"/>
          </a:xfrm>
          <a:prstGeom prst="straightConnector1">
            <a:avLst/>
          </a:prstGeom>
          <a:ln w="12700">
            <a:solidFill>
              <a:srgbClr val="F8B1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0293F16-DABB-47A5-B8F5-B26B16BCECB9}"/>
              </a:ext>
            </a:extLst>
          </p:cNvPr>
          <p:cNvCxnSpPr>
            <a:cxnSpLocks/>
          </p:cNvCxnSpPr>
          <p:nvPr/>
        </p:nvCxnSpPr>
        <p:spPr>
          <a:xfrm>
            <a:off x="8376451" y="4054732"/>
            <a:ext cx="492369" cy="0"/>
          </a:xfrm>
          <a:prstGeom prst="straightConnector1">
            <a:avLst/>
          </a:prstGeom>
          <a:ln w="12700">
            <a:solidFill>
              <a:srgbClr val="F8B1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8765240-4502-45E7-9079-F852B27C20DD}"/>
              </a:ext>
            </a:extLst>
          </p:cNvPr>
          <p:cNvCxnSpPr>
            <a:cxnSpLocks/>
          </p:cNvCxnSpPr>
          <p:nvPr/>
        </p:nvCxnSpPr>
        <p:spPr>
          <a:xfrm>
            <a:off x="8376451" y="5350885"/>
            <a:ext cx="492369" cy="0"/>
          </a:xfrm>
          <a:prstGeom prst="straightConnector1">
            <a:avLst/>
          </a:prstGeom>
          <a:ln w="12700">
            <a:solidFill>
              <a:srgbClr val="F8B1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3E8270A-E286-48AC-9471-5C04D5BA1160}"/>
              </a:ext>
            </a:extLst>
          </p:cNvPr>
          <p:cNvCxnSpPr>
            <a:cxnSpLocks/>
          </p:cNvCxnSpPr>
          <p:nvPr/>
        </p:nvCxnSpPr>
        <p:spPr>
          <a:xfrm flipH="1">
            <a:off x="8382627" y="3662987"/>
            <a:ext cx="1" cy="1687898"/>
          </a:xfrm>
          <a:prstGeom prst="line">
            <a:avLst/>
          </a:prstGeom>
          <a:ln w="12700">
            <a:solidFill>
              <a:srgbClr val="F8B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BA42946-FBCC-4F78-8C45-70AC84C43C1B}"/>
              </a:ext>
            </a:extLst>
          </p:cNvPr>
          <p:cNvCxnSpPr>
            <a:cxnSpLocks/>
          </p:cNvCxnSpPr>
          <p:nvPr/>
        </p:nvCxnSpPr>
        <p:spPr>
          <a:xfrm>
            <a:off x="8376451" y="4477477"/>
            <a:ext cx="492369" cy="0"/>
          </a:xfrm>
          <a:prstGeom prst="straightConnector1">
            <a:avLst/>
          </a:prstGeom>
          <a:ln w="12700">
            <a:solidFill>
              <a:srgbClr val="F8B1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693ACD7-10C1-41DC-BF55-76EA58D1DA2A}"/>
              </a:ext>
            </a:extLst>
          </p:cNvPr>
          <p:cNvCxnSpPr>
            <a:cxnSpLocks/>
          </p:cNvCxnSpPr>
          <p:nvPr/>
        </p:nvCxnSpPr>
        <p:spPr>
          <a:xfrm>
            <a:off x="8376451" y="4914570"/>
            <a:ext cx="492369" cy="0"/>
          </a:xfrm>
          <a:prstGeom prst="straightConnector1">
            <a:avLst/>
          </a:prstGeom>
          <a:ln w="12700">
            <a:solidFill>
              <a:srgbClr val="F8B1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93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F9D9E05-A44B-4631-9170-4202270778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699" y="1489494"/>
            <a:ext cx="4768390" cy="379094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DD7CEC-BF19-493C-9AE3-A8E5700F710E}"/>
              </a:ext>
            </a:extLst>
          </p:cNvPr>
          <p:cNvSpPr txBox="1"/>
          <p:nvPr/>
        </p:nvSpPr>
        <p:spPr>
          <a:xfrm>
            <a:off x="106341" y="412981"/>
            <a:ext cx="2664063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PARTICIPEZ EN LIGNE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7D4A65-8E6F-4E70-803E-0D9AEA9508B9}"/>
              </a:ext>
            </a:extLst>
          </p:cNvPr>
          <p:cNvSpPr txBox="1"/>
          <p:nvPr/>
        </p:nvSpPr>
        <p:spPr>
          <a:xfrm>
            <a:off x="477299" y="2657166"/>
            <a:ext cx="58592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Créez un compte ou connectez-vous avec Facebook</a:t>
            </a:r>
          </a:p>
          <a:p>
            <a:pPr marL="285750" indent="-285750">
              <a:buBlip>
                <a:blip r:embed="rId3"/>
              </a:buBlip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Récupérez toutes les informations sur le projet</a:t>
            </a:r>
          </a:p>
          <a:p>
            <a:pPr marL="285750" indent="-285750">
              <a:buBlip>
                <a:blip r:embed="rId3"/>
              </a:buBlip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Proposez vos idées !</a:t>
            </a:r>
          </a:p>
          <a:p>
            <a:pPr marL="285750" indent="-285750">
              <a:buBlip>
                <a:blip r:embed="rId3"/>
              </a:buBlip>
            </a:pPr>
            <a:endParaRPr lang="fr-FR" b="1" u="sng" dirty="0">
              <a:gradFill>
                <a:gsLst>
                  <a:gs pos="0">
                    <a:srgbClr val="648FE6"/>
                  </a:gs>
                  <a:gs pos="100000">
                    <a:srgbClr val="52CCDF"/>
                  </a:gs>
                </a:gsLst>
                <a:lin ang="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3"/>
              </a:buBlip>
            </a:pPr>
            <a:endParaRPr lang="fr-FR" b="1" u="sng" dirty="0">
              <a:gradFill>
                <a:gsLst>
                  <a:gs pos="0">
                    <a:srgbClr val="648FE6"/>
                  </a:gs>
                  <a:gs pos="100000">
                    <a:srgbClr val="52CCDF"/>
                  </a:gs>
                </a:gsLst>
                <a:lin ang="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19912-473E-480C-A05D-0246E3497A02}"/>
              </a:ext>
            </a:extLst>
          </p:cNvPr>
          <p:cNvSpPr/>
          <p:nvPr/>
        </p:nvSpPr>
        <p:spPr>
          <a:xfrm>
            <a:off x="1207026" y="1624101"/>
            <a:ext cx="4012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COLIDEE.COM/REVEL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964E5B-8D9D-462B-B086-C36A478887DD}"/>
              </a:ext>
            </a:extLst>
          </p:cNvPr>
          <p:cNvSpPr txBox="1"/>
          <p:nvPr/>
        </p:nvSpPr>
        <p:spPr>
          <a:xfrm>
            <a:off x="3213344" y="4488436"/>
            <a:ext cx="4412170" cy="400110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DÉJÀ 241 IDÉES CONSULTABLES !</a:t>
            </a:r>
          </a:p>
        </p:txBody>
      </p:sp>
    </p:spTree>
    <p:extLst>
      <p:ext uri="{BB962C8B-B14F-4D97-AF65-F5344CB8AC3E}">
        <p14:creationId xmlns:p14="http://schemas.microsoft.com/office/powerpoint/2010/main" val="8256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4BAE2E-ACE5-43CD-96E8-925891734EB7}"/>
              </a:ext>
            </a:extLst>
          </p:cNvPr>
          <p:cNvSpPr txBox="1"/>
          <p:nvPr/>
        </p:nvSpPr>
        <p:spPr>
          <a:xfrm>
            <a:off x="106341" y="412981"/>
            <a:ext cx="1334661" cy="369332"/>
          </a:xfrm>
          <a:prstGeom prst="rect">
            <a:avLst/>
          </a:prstGeom>
          <a:solidFill>
            <a:srgbClr val="F8B13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THEMES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E87368D-299A-4639-A9D4-14377D72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91" y="1715698"/>
            <a:ext cx="3607655" cy="36189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29D695A-F7C2-4AD2-AD3C-C64A8B04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9" y="1715698"/>
            <a:ext cx="5768871" cy="361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72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Office PowerPoint</Application>
  <PresentationFormat>Grand écran</PresentationFormat>
  <Paragraphs>135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Théo Cristofari</dc:creator>
  <cp:lastModifiedBy>Théo Cristofari</cp:lastModifiedBy>
  <cp:revision>108</cp:revision>
  <dcterms:created xsi:type="dcterms:W3CDTF">2019-03-14T14:10:40Z</dcterms:created>
  <dcterms:modified xsi:type="dcterms:W3CDTF">2019-05-17T16:32:55Z</dcterms:modified>
</cp:coreProperties>
</file>